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7" r:id="rId7"/>
    <p:sldId id="270" r:id="rId8"/>
    <p:sldId id="26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9" r:id="rId18"/>
  </p:sldIdLst>
  <p:sldSz cx="14630400" cy="8229600"/>
  <p:notesSz cx="8229600" cy="146304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Fraunces Extra Bold" panose="020B0604020202020204" charset="0"/>
      <p:regular r:id="rId26"/>
    </p:embeddedFont>
    <p:embeddedFont>
      <p:font typeface="Nobile" panose="020B0604020202020204" charset="0"/>
      <p:regular r:id="rId27"/>
    </p:embeddedFont>
    <p:embeddedFont>
      <p:font typeface="Nunito" panose="020B0604020202020204" charset="0"/>
      <p:regular r:id="rId28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8.png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8.png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21.png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93664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Webpage Phishing Detector</a:t>
            </a:r>
            <a:endParaRPr lang="en-US" sz="4450" dirty="0">
              <a:latin typeface="Nunito" panose="000005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451384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Final year project progress update by Lerotholi Koai and Thato Lekhehle. </a:t>
            </a:r>
            <a:endParaRPr lang="en-US" sz="2000" dirty="0">
              <a:solidFill>
                <a:srgbClr val="405449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Supervised by Mr Balone Ndaba.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17377" y="6288643"/>
            <a:ext cx="115729" cy="975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Nobile Medium" pitchFamily="34" charset="0"/>
                <a:ea typeface="Nobile Medium" pitchFamily="34" charset="-122"/>
                <a:cs typeface="Nobile Medium" pitchFamily="34" charset="-120"/>
              </a:rPr>
              <a:t>TL</a:t>
            </a:r>
            <a:endParaRPr lang="en-US" sz="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21625"/>
            <a:ext cx="722304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Incremental Prototyping</a:t>
            </a:r>
            <a:endParaRPr lang="en-US" sz="4450" dirty="0">
              <a:latin typeface="Nunito" panose="000005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1457206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project uses an incremental prototyping model. Each increment adds functionality to the system. This allows for continuous testing and feedback.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725" y="2309813"/>
            <a:ext cx="10468795" cy="51666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7623"/>
            <a:ext cx="669750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Tools and Technologies</a:t>
            </a:r>
            <a:endParaRPr lang="en-US" sz="4450" dirty="0">
              <a:latin typeface="Nunito" panose="00000500000000000000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213378"/>
            <a:ext cx="364521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Programming Languages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79452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Python: URL analysis, machine learning.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93790" y="4236720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JavaScript: Browser extension development.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93790" y="482643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Machine Learning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5407581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Scikit-learn: Training phishing detection model.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93790" y="5849779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Pandas &amp; Numpy: Data preprocessing.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599521" y="32133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Development Tools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9521" y="379452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Jupyter Notebook: Prototyping ML models.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599521" y="4236720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Flask API: Integrating ML model.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599521" y="482643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Database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99521" y="5407581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MySQL: Storing URLs, user reports, training data.</a:t>
            </a:r>
            <a:endParaRPr lang="en-US" sz="20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68536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Conceptual Design</a:t>
            </a:r>
            <a:endParaRPr lang="en-US" sz="4450" dirty="0">
              <a:latin typeface="Nunito" panose="00000500000000000000" pitchFamily="2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90" y="1615440"/>
            <a:ext cx="11367730" cy="61874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1306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System Design</a:t>
            </a:r>
            <a:endParaRPr lang="en-US" sz="4450" dirty="0">
              <a:latin typeface="Nunito" panose="00000500000000000000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555" y="1683933"/>
            <a:ext cx="9965650" cy="60606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1306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</a:rPr>
              <a:t>Project Timeline</a:t>
            </a:r>
            <a:endParaRPr lang="en-US" sz="4450" dirty="0">
              <a:latin typeface="Nunito" panose="000005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8450" y="4000500"/>
            <a:ext cx="1333500" cy="228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57" y="2240280"/>
            <a:ext cx="13377533" cy="44500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42542" y="3385423"/>
            <a:ext cx="669750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8000" b="1" dirty="0">
                <a:solidFill>
                  <a:srgbClr val="3B4540"/>
                </a:solidFill>
                <a:latin typeface="Nunito" panose="00000500000000000000" pitchFamily="2" charset="0"/>
              </a:rPr>
              <a:t>Demonstration</a:t>
            </a:r>
            <a:endParaRPr lang="en-US" sz="8000" dirty="0">
              <a:latin typeface="Nunito" panose="00000500000000000000" pitchFamily="2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3105"/>
            <a:ext cx="603206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Presentation Outline</a:t>
            </a:r>
            <a:endParaRPr lang="en-US" sz="4450" dirty="0">
              <a:latin typeface="Nunito" panose="00000500000000000000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09335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5" name="Text 2"/>
          <p:cNvSpPr/>
          <p:nvPr/>
        </p:nvSpPr>
        <p:spPr>
          <a:xfrm>
            <a:off x="878860" y="2135862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15145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Introduction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93790" y="262991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9" name="Text 6"/>
          <p:cNvSpPr/>
          <p:nvPr/>
        </p:nvSpPr>
        <p:spPr>
          <a:xfrm>
            <a:off x="907256" y="2757427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270408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Review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93790" y="319420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13" name="Text 10"/>
          <p:cNvSpPr/>
          <p:nvPr/>
        </p:nvSpPr>
        <p:spPr>
          <a:xfrm>
            <a:off x="878860" y="3300473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321534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Requirements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93790" y="379797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17" name="Text 14"/>
          <p:cNvSpPr/>
          <p:nvPr/>
        </p:nvSpPr>
        <p:spPr>
          <a:xfrm>
            <a:off x="878860" y="3840480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530905" y="379797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Methodology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20" name="Shape 13"/>
          <p:cNvSpPr/>
          <p:nvPr/>
        </p:nvSpPr>
        <p:spPr>
          <a:xfrm>
            <a:off x="824270" y="440757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21" name="Text 14"/>
          <p:cNvSpPr/>
          <p:nvPr/>
        </p:nvSpPr>
        <p:spPr>
          <a:xfrm>
            <a:off x="909340" y="4450080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</a:rPr>
              <a:t>5</a:t>
            </a:r>
            <a:endParaRPr lang="en-US" sz="2650" dirty="0"/>
          </a:p>
        </p:txBody>
      </p:sp>
      <p:sp>
        <p:nvSpPr>
          <p:cNvPr id="22" name="Shape 13"/>
          <p:cNvSpPr/>
          <p:nvPr/>
        </p:nvSpPr>
        <p:spPr>
          <a:xfrm>
            <a:off x="839510" y="497145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23" name="Text 14"/>
          <p:cNvSpPr/>
          <p:nvPr/>
        </p:nvSpPr>
        <p:spPr>
          <a:xfrm>
            <a:off x="924580" y="5013960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</a:rPr>
              <a:t>6</a:t>
            </a:r>
            <a:endParaRPr lang="en-US" sz="2650" dirty="0"/>
          </a:p>
        </p:txBody>
      </p:sp>
      <p:sp>
        <p:nvSpPr>
          <p:cNvPr id="24" name="Shape 13"/>
          <p:cNvSpPr/>
          <p:nvPr/>
        </p:nvSpPr>
        <p:spPr>
          <a:xfrm>
            <a:off x="869990" y="550485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25" name="Text 14"/>
          <p:cNvSpPr/>
          <p:nvPr/>
        </p:nvSpPr>
        <p:spPr>
          <a:xfrm>
            <a:off x="955060" y="5547360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</a:rPr>
              <a:t>7</a:t>
            </a:r>
            <a:endParaRPr lang="en-US" sz="2650" dirty="0"/>
          </a:p>
        </p:txBody>
      </p:sp>
      <p:sp>
        <p:nvSpPr>
          <p:cNvPr id="26" name="Shape 13"/>
          <p:cNvSpPr/>
          <p:nvPr/>
        </p:nvSpPr>
        <p:spPr>
          <a:xfrm>
            <a:off x="900470" y="606873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27" name="Text 14"/>
          <p:cNvSpPr/>
          <p:nvPr/>
        </p:nvSpPr>
        <p:spPr>
          <a:xfrm>
            <a:off x="985540" y="6111240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</a:rPr>
              <a:t>8</a:t>
            </a:r>
            <a:endParaRPr lang="en-US" sz="2650" dirty="0"/>
          </a:p>
        </p:txBody>
      </p:sp>
      <p:sp>
        <p:nvSpPr>
          <p:cNvPr id="28" name="Shape 13"/>
          <p:cNvSpPr/>
          <p:nvPr/>
        </p:nvSpPr>
        <p:spPr>
          <a:xfrm>
            <a:off x="915710" y="666309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29" name="Text 14"/>
          <p:cNvSpPr/>
          <p:nvPr/>
        </p:nvSpPr>
        <p:spPr>
          <a:xfrm>
            <a:off x="1000780" y="6705600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</a:rPr>
              <a:t>9</a:t>
            </a:r>
            <a:endParaRPr lang="en-US" sz="2650" dirty="0"/>
          </a:p>
        </p:txBody>
      </p:sp>
      <p:sp>
        <p:nvSpPr>
          <p:cNvPr id="30" name="Shape 13"/>
          <p:cNvSpPr/>
          <p:nvPr/>
        </p:nvSpPr>
        <p:spPr>
          <a:xfrm>
            <a:off x="915710" y="7211735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</p:spPr>
      </p:sp>
      <p:sp>
        <p:nvSpPr>
          <p:cNvPr id="31" name="Text 14"/>
          <p:cNvSpPr/>
          <p:nvPr/>
        </p:nvSpPr>
        <p:spPr>
          <a:xfrm>
            <a:off x="1000780" y="7254240"/>
            <a:ext cx="340162" cy="42529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</a:rPr>
              <a:t>10</a:t>
            </a:r>
            <a:endParaRPr lang="en-US" sz="2650" dirty="0"/>
          </a:p>
        </p:txBody>
      </p:sp>
      <p:sp>
        <p:nvSpPr>
          <p:cNvPr id="32" name="Text 15"/>
          <p:cNvSpPr/>
          <p:nvPr/>
        </p:nvSpPr>
        <p:spPr>
          <a:xfrm>
            <a:off x="1530905" y="438060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Tools and Technologies</a:t>
            </a:r>
            <a:endParaRPr lang="en-US" sz="2400" dirty="0"/>
          </a:p>
        </p:txBody>
      </p:sp>
      <p:sp>
        <p:nvSpPr>
          <p:cNvPr id="33" name="Text 15"/>
          <p:cNvSpPr/>
          <p:nvPr/>
        </p:nvSpPr>
        <p:spPr>
          <a:xfrm>
            <a:off x="1530904" y="501396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Project Schedule Update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34" name="Text 15"/>
          <p:cNvSpPr/>
          <p:nvPr/>
        </p:nvSpPr>
        <p:spPr>
          <a:xfrm>
            <a:off x="1530906" y="556659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Conceptual Design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35" name="Text 15"/>
          <p:cNvSpPr/>
          <p:nvPr/>
        </p:nvSpPr>
        <p:spPr>
          <a:xfrm>
            <a:off x="1530905" y="617922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System Design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36" name="Text 15"/>
          <p:cNvSpPr/>
          <p:nvPr/>
        </p:nvSpPr>
        <p:spPr>
          <a:xfrm>
            <a:off x="1532395" y="675257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Demonstration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37" name="Text 15"/>
          <p:cNvSpPr/>
          <p:nvPr/>
        </p:nvSpPr>
        <p:spPr>
          <a:xfrm>
            <a:off x="1532395" y="722763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Summary</a:t>
            </a:r>
            <a:endParaRPr lang="en-US" sz="2200" dirty="0">
              <a:latin typeface="Nunito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86870" y="362443"/>
            <a:ext cx="7556421" cy="84151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3B4540"/>
                </a:solidFill>
                <a:latin typeface="Nunito" panose="00000500000000000000" pitchFamily="2" charset="0"/>
              </a:rPr>
              <a:t>Introduction</a:t>
            </a:r>
            <a:endParaRPr lang="en-US" sz="6000" b="1" dirty="0">
              <a:solidFill>
                <a:srgbClr val="3B4540"/>
              </a:solidFill>
              <a:latin typeface="Nunito" panose="00000500000000000000" pitchFamily="2" charset="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4450" b="1" dirty="0">
              <a:solidFill>
                <a:srgbClr val="3B4540"/>
              </a:solidFill>
              <a:latin typeface="Nunito" panose="00000500000000000000" pitchFamily="2" charset="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4450" dirty="0">
              <a:latin typeface="Nunito" panose="00000500000000000000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26278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056578"/>
            <a:ext cx="229195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Internet reliance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280190" y="4546997"/>
            <a:ext cx="2291953" cy="2177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Users increasingly dependent on online services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26278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056578"/>
            <a:ext cx="229207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Cybercrime Risks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8912304" y="4546997"/>
            <a:ext cx="2292072" cy="27404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The growing online presence has led to a rise  in cybercrimes, with phishing attacks being one of the most damaging types.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26278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056578"/>
            <a:ext cx="229195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Phishing Definition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1544538" y="4546997"/>
            <a:ext cx="2291953" cy="2177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</a:rPr>
              <a:t>Phishing is a type of social engineering attack where malicious actors create  deceptive websites</a:t>
            </a:r>
            <a:endParaRPr lang="en-US" sz="175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  <p:sp>
        <p:nvSpPr>
          <p:cNvPr id="15" name="Text 0"/>
          <p:cNvSpPr/>
          <p:nvPr/>
        </p:nvSpPr>
        <p:spPr>
          <a:xfrm>
            <a:off x="6386869" y="1440085"/>
            <a:ext cx="7556421" cy="84151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</a:rPr>
              <a:t>Theoretical Background</a:t>
            </a:r>
            <a:endParaRPr lang="en-US" sz="4450" dirty="0">
              <a:latin typeface="Nunito" panose="000005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7623"/>
            <a:ext cx="669750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</a:rPr>
              <a:t>Problem Statement</a:t>
            </a:r>
            <a:endParaRPr lang="en-US" sz="4450" dirty="0">
              <a:latin typeface="Nunito" panose="000005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89" y="2788920"/>
            <a:ext cx="13836611" cy="9901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algn="l">
              <a:lnSpc>
                <a:spcPts val="2850"/>
              </a:lnSpc>
              <a:buSzPct val="100000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</a:rPr>
              <a:t>Traditional defense mechanisms such as URL blacklists or basic browser security alerts are often insufficient </a:t>
            </a:r>
            <a:endParaRPr lang="en-US" sz="2000" dirty="0">
              <a:solidFill>
                <a:srgbClr val="405449"/>
              </a:solidFill>
              <a:latin typeface="Nobile" pitchFamily="34" charset="0"/>
            </a:endParaRPr>
          </a:p>
          <a:p>
            <a:pPr algn="l">
              <a:lnSpc>
                <a:spcPts val="2850"/>
              </a:lnSpc>
              <a:buSzPct val="100000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</a:rPr>
              <a:t>because: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93790" y="3794522"/>
            <a:ext cx="13282428" cy="65359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Phishing sites can appear extremely similar to legitimate websites, often using slight variations in URLs.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93790" y="482643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88" y="4802445"/>
            <a:ext cx="13282430" cy="6562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sites are often short-lived, making blacklist updates slow and ineffective.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93790" y="5849779"/>
            <a:ext cx="12755955" cy="5640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may not always be knowledgeable enough to identify phishing attempts.</a:t>
            </a:r>
            <a:endParaRPr lang="en-US" sz="20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36151"/>
            <a:ext cx="731889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</a:rPr>
              <a:t>Proposed Solution</a:t>
            </a:r>
            <a:endParaRPr lang="en-US" sz="4450" dirty="0">
              <a:latin typeface="Nunito" panose="00000500000000000000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1685092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sp>
        <p:nvSpPr>
          <p:cNvPr id="5" name="Text 2"/>
          <p:cNvSpPr/>
          <p:nvPr/>
        </p:nvSpPr>
        <p:spPr>
          <a:xfrm>
            <a:off x="1020604" y="1911906"/>
            <a:ext cx="3161467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</a:rPr>
              <a:t>Real-time Detection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0604" y="2402324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Develop browser extension to identify fraudulent websites.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845350" y="3218855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sp>
        <p:nvSpPr>
          <p:cNvPr id="8" name="Text 5"/>
          <p:cNvSpPr/>
          <p:nvPr/>
        </p:nvSpPr>
        <p:spPr>
          <a:xfrm>
            <a:off x="2056924" y="34456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URL Analysis</a:t>
            </a:r>
            <a:endParaRPr lang="en-US" sz="2200" b="1" dirty="0">
              <a:solidFill>
                <a:srgbClr val="405449"/>
              </a:solidFill>
              <a:latin typeface="Nunito" panose="00000500000000000000" pitchFamily="2" charset="0"/>
              <a:ea typeface="Fraunces Extra Bold" pitchFamily="34" charset="-122"/>
              <a:cs typeface="Fraunces Extra Bold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056924" y="3936087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Examine URL patterns for signs of phishing..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2866430" y="4752618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sp>
        <p:nvSpPr>
          <p:cNvPr id="11" name="Text 8"/>
          <p:cNvSpPr/>
          <p:nvPr/>
        </p:nvSpPr>
        <p:spPr>
          <a:xfrm>
            <a:off x="3093244" y="497943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Machine Learning</a:t>
            </a:r>
            <a:endParaRPr lang="en-US" sz="2200" b="1" dirty="0">
              <a:solidFill>
                <a:srgbClr val="405449"/>
              </a:solidFill>
              <a:latin typeface="Nunito" panose="00000500000000000000" pitchFamily="2" charset="0"/>
              <a:ea typeface="Fraunces Extra Bold" pitchFamily="34" charset="-122"/>
              <a:cs typeface="Fraunces Extra Bold" pitchFamily="34" charset="-120"/>
            </a:endParaRPr>
          </a:p>
          <a:p>
            <a:pPr marL="0" indent="0" algn="l">
              <a:lnSpc>
                <a:spcPts val="2750"/>
              </a:lnSpc>
              <a:buNone/>
            </a:pP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093244" y="5469850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algorithms to classify websites as phishing or legitimate.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3796070" y="6286381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sp>
        <p:nvSpPr>
          <p:cNvPr id="14" name="Text 11"/>
          <p:cNvSpPr/>
          <p:nvPr/>
        </p:nvSpPr>
        <p:spPr>
          <a:xfrm>
            <a:off x="4022884" y="651319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Blacklist Integration</a:t>
            </a:r>
            <a:endParaRPr lang="en-US" sz="2200" b="1" dirty="0">
              <a:solidFill>
                <a:srgbClr val="405449"/>
              </a:solidFill>
              <a:latin typeface="Nunito" panose="00000500000000000000" pitchFamily="2" charset="0"/>
              <a:ea typeface="Fraunces Extra Bold" pitchFamily="34" charset="-122"/>
              <a:cs typeface="Fraunces Extra Bold" pitchFamily="34" charset="-12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4022884" y="7003613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Maintain updated list of known legitimate sites.</a:t>
            </a:r>
            <a:endParaRPr lang="en-US" sz="175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7623"/>
            <a:ext cx="669750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</a:rPr>
              <a:t>Aims and Objective</a:t>
            </a:r>
            <a:endParaRPr lang="en-US" sz="4450" dirty="0">
              <a:latin typeface="Nunito" panose="00000500000000000000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213378"/>
            <a:ext cx="364521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Nunito" panose="00000500000000000000" pitchFamily="2" charset="0"/>
              </a:rPr>
              <a:t>Aims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79452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detection.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93788" y="4534376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Enhanced protection.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93789" y="5226129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Reliable detection.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93790" y="5849779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Cyber security awareness.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7599521" y="321337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Nunito" panose="00000500000000000000" pitchFamily="2" charset="0"/>
              </a:rPr>
              <a:t>Objectives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9521" y="379452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URL Pattern Analysis.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599520" y="4519136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Machine Learning Detection.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7599521" y="5407581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Known Phishing site Detection.</a:t>
            </a:r>
            <a:endParaRPr lang="en-US" sz="20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6151"/>
            <a:ext cx="731889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Review of Prior Feedback</a:t>
            </a:r>
            <a:endParaRPr lang="en-US" sz="4450" dirty="0">
              <a:latin typeface="Nunito" panose="00000500000000000000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1685092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sp>
        <p:nvSpPr>
          <p:cNvPr id="5" name="Text 2"/>
          <p:cNvSpPr/>
          <p:nvPr/>
        </p:nvSpPr>
        <p:spPr>
          <a:xfrm>
            <a:off x="1020604" y="1911906"/>
            <a:ext cx="3161467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Accuracy in Detection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20604" y="2402324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Testing and making accurate detections.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218855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sp>
        <p:nvSpPr>
          <p:cNvPr id="8" name="Text 5"/>
          <p:cNvSpPr/>
          <p:nvPr/>
        </p:nvSpPr>
        <p:spPr>
          <a:xfrm>
            <a:off x="1020604" y="344566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Project Uniqueness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20604" y="3936087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Highlighting the unique aspects of the project.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sp>
        <p:nvSpPr>
          <p:cNvPr id="11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SSL Certificates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Addressing legitimate websites without SSL certificates.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286381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sp>
        <p:nvSpPr>
          <p:cNvPr id="14" name="Text 11"/>
          <p:cNvSpPr/>
          <p:nvPr/>
        </p:nvSpPr>
        <p:spPr>
          <a:xfrm>
            <a:off x="1020604" y="651319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Instance of Use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020604" y="7003613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Demonstrating practical application scenarios.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429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26318"/>
            <a:ext cx="4770953" cy="4607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Functional Requirements</a:t>
            </a:r>
            <a:endParaRPr lang="en-US" sz="2900" dirty="0">
              <a:latin typeface="Nunito" panose="00000500000000000000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608189"/>
            <a:ext cx="737116" cy="8845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52005" y="3755588"/>
            <a:ext cx="1842968" cy="2303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URL Analysis</a:t>
            </a:r>
            <a:endParaRPr lang="en-US" sz="2000" dirty="0">
              <a:latin typeface="Nunito" panose="00000500000000000000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752005" y="4074319"/>
            <a:ext cx="12084606" cy="2357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Analyzing URLs for suspicious patterns.</a:t>
            </a:r>
            <a:endParaRPr lang="en-US" sz="2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492704"/>
            <a:ext cx="737116" cy="8845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52005" y="4640104"/>
            <a:ext cx="1842968" cy="2303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Machine Learning</a:t>
            </a:r>
            <a:endParaRPr lang="en-US" sz="2000" dirty="0">
              <a:latin typeface="Nunito" panose="00000500000000000000" pitchFamily="2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752005" y="4958834"/>
            <a:ext cx="12084606" cy="2357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Classifying URLs using machine learning models.</a:t>
            </a:r>
            <a:endParaRPr lang="en-US" sz="20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77220"/>
            <a:ext cx="737116" cy="8845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52005" y="5524619"/>
            <a:ext cx="1842968" cy="2303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Real-time Alerts</a:t>
            </a:r>
            <a:endParaRPr lang="en-US" sz="2000" dirty="0">
              <a:latin typeface="Nunito" panose="00000500000000000000" pitchFamily="2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752005" y="5843349"/>
            <a:ext cx="12084606" cy="2357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Alerting users in real-time.</a:t>
            </a:r>
            <a:endParaRPr lang="en-US" sz="20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261735"/>
            <a:ext cx="737116" cy="8845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52005" y="6409134"/>
            <a:ext cx="1842968" cy="2303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User Reporting</a:t>
            </a:r>
            <a:endParaRPr lang="en-US" sz="2000" dirty="0">
              <a:latin typeface="Nunito" panose="00000500000000000000" pitchFamily="2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752005" y="6727865"/>
            <a:ext cx="12084606" cy="2357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Enabling users to report suspicious sites.</a:t>
            </a:r>
            <a:endParaRPr lang="en-US" sz="20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873490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Non-Functional Requirements</a:t>
            </a:r>
            <a:endParaRPr lang="en-US" sz="4450" dirty="0">
              <a:latin typeface="Nunito" panose="00000500000000000000" pitchFamily="2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1167" y="3076337"/>
            <a:ext cx="318968" cy="39862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94328" y="284904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Performance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194328" y="3339465"/>
            <a:ext cx="496847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Ensuring rapid detection and minimal latency.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1339536"/>
            </a:avLst>
          </a:prstGeom>
          <a:solidFill>
            <a:srgbClr val="CED9CE"/>
          </a:solidFill>
        </p:spPr>
      </p:sp>
      <p:sp>
        <p:nvSpPr>
          <p:cNvPr id="8" name="Shape 5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089" y="4496633"/>
            <a:ext cx="318968" cy="39862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Scalability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5368171" y="4759762"/>
            <a:ext cx="420219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Handling increased data and user load.</a:t>
            </a:r>
            <a:endParaRPr lang="en-US" sz="2000" dirty="0"/>
          </a:p>
        </p:txBody>
      </p:sp>
      <p:sp>
        <p:nvSpPr>
          <p:cNvPr id="12" name="Shape 8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1339536"/>
            </a:avLst>
          </a:prstGeom>
          <a:solidFill>
            <a:srgbClr val="CED9CE"/>
          </a:solidFill>
        </p:spPr>
      </p:sp>
      <p:sp>
        <p:nvSpPr>
          <p:cNvPr id="13" name="Shape 9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011" y="5916930"/>
            <a:ext cx="318968" cy="39862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unito" panose="00000500000000000000" pitchFamily="2" charset="0"/>
                <a:ea typeface="Fraunces Extra Bold" pitchFamily="34" charset="-122"/>
                <a:cs typeface="Fraunces Extra Bold" pitchFamily="34" charset="-120"/>
              </a:rPr>
              <a:t>Reliability</a:t>
            </a:r>
            <a:endParaRPr lang="en-US" sz="2200" dirty="0">
              <a:latin typeface="Nunito" panose="00000500000000000000" pitchFamily="2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542014" y="6180058"/>
            <a:ext cx="546639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Maintaining consistent and dependable operation.</a:t>
            </a:r>
            <a:endParaRPr lang="en-US" sz="20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9210" y="7546505"/>
            <a:ext cx="1901190" cy="5737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2846</Words>
  <Application>WPS Presentation</Application>
  <PresentationFormat>Custom</PresentationFormat>
  <Paragraphs>204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7" baseType="lpstr">
      <vt:lpstr>Arial</vt:lpstr>
      <vt:lpstr>SimSun</vt:lpstr>
      <vt:lpstr>Wingdings</vt:lpstr>
      <vt:lpstr>Nimbus Roman No9 L</vt:lpstr>
      <vt:lpstr>Nunito</vt:lpstr>
      <vt:lpstr>C059</vt:lpstr>
      <vt:lpstr>Fraunces Extra Bold</vt:lpstr>
      <vt:lpstr>Fraunces Extra Bold</vt:lpstr>
      <vt:lpstr>Nobile</vt:lpstr>
      <vt:lpstr>Nobile</vt:lpstr>
      <vt:lpstr>Nobile</vt:lpstr>
      <vt:lpstr>Nobile Medium</vt:lpstr>
      <vt:lpstr>Nobile Medium</vt:lpstr>
      <vt:lpstr>Nobile Medium</vt:lpstr>
      <vt:lpstr>Fraunces Extra Bold</vt:lpstr>
      <vt:lpstr>Gubbi</vt:lpstr>
      <vt:lpstr>Calibri</vt:lpstr>
      <vt:lpstr>DejaVu Sans</vt:lpstr>
      <vt:lpstr>Microsoft YaHei</vt:lpstr>
      <vt:lpstr>Droid Sans Fallback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lerotholi</cp:lastModifiedBy>
  <cp:revision>20</cp:revision>
  <dcterms:created xsi:type="dcterms:W3CDTF">2025-04-24T02:29:07Z</dcterms:created>
  <dcterms:modified xsi:type="dcterms:W3CDTF">2025-04-24T02:29:07Z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1033-11.1.0.11723</vt:lpwstr>
  </property>
</Properties>
</file>